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34" r:id="rId2"/>
  </p:sldMasterIdLst>
  <p:notesMasterIdLst>
    <p:notesMasterId r:id="rId27"/>
  </p:notesMasterIdLst>
  <p:handoutMasterIdLst>
    <p:handoutMasterId r:id="rId28"/>
  </p:handoutMasterIdLst>
  <p:sldIdLst>
    <p:sldId id="310" r:id="rId3"/>
    <p:sldId id="328" r:id="rId4"/>
    <p:sldId id="329" r:id="rId5"/>
    <p:sldId id="323" r:id="rId6"/>
    <p:sldId id="341" r:id="rId7"/>
    <p:sldId id="340" r:id="rId8"/>
    <p:sldId id="330" r:id="rId9"/>
    <p:sldId id="333" r:id="rId10"/>
    <p:sldId id="334" r:id="rId11"/>
    <p:sldId id="342" r:id="rId12"/>
    <p:sldId id="343" r:id="rId13"/>
    <p:sldId id="335" r:id="rId14"/>
    <p:sldId id="350" r:id="rId15"/>
    <p:sldId id="351" r:id="rId16"/>
    <p:sldId id="352" r:id="rId17"/>
    <p:sldId id="353" r:id="rId18"/>
    <p:sldId id="354" r:id="rId19"/>
    <p:sldId id="349" r:id="rId20"/>
    <p:sldId id="344" r:id="rId21"/>
    <p:sldId id="345" r:id="rId22"/>
    <p:sldId id="346" r:id="rId23"/>
    <p:sldId id="347" r:id="rId24"/>
    <p:sldId id="348" r:id="rId25"/>
    <p:sldId id="35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8E"/>
    <a:srgbClr val="6C4300"/>
    <a:srgbClr val="2A1A00"/>
    <a:srgbClr val="9A5F00"/>
    <a:srgbClr val="476D1D"/>
    <a:srgbClr val="BFED9D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486FE-0586-4087-9F36-8586BAF75A08}" type="doc">
      <dgm:prSet loTypeId="urn:microsoft.com/office/officeart/2005/8/layout/cycle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BDCCA7-01C6-48E2-819E-47FBA842740C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1. Program Introduction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6CE591D5-A36F-4391-ABAC-E8D8D5E64612}" type="parTrans" cxnId="{8A3959F7-65BC-489B-B9B8-FC79C6C76635}">
      <dgm:prSet/>
      <dgm:spPr/>
      <dgm:t>
        <a:bodyPr/>
        <a:lstStyle/>
        <a:p>
          <a:pPr algn="ctr"/>
          <a:endParaRPr lang="en-US"/>
        </a:p>
      </dgm:t>
    </dgm:pt>
    <dgm:pt modelId="{9EA7E339-48D7-4CF6-8653-410AC64DBB10}" type="sibTrans" cxnId="{8A3959F7-65BC-489B-B9B8-FC79C6C76635}">
      <dgm:prSet/>
      <dgm:spPr/>
      <dgm:t>
        <a:bodyPr/>
        <a:lstStyle/>
        <a:p>
          <a:pPr algn="ctr"/>
          <a:endParaRPr lang="en-US" sz="1100">
            <a:solidFill>
              <a:sysClr val="windowText" lastClr="000000"/>
            </a:solidFill>
          </a:endParaRPr>
        </a:p>
      </dgm:t>
    </dgm:pt>
    <dgm:pt modelId="{BCFA9FAB-297A-46C2-B44C-AE716105DC96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3. Application submission by potential borrowers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8D1F17D2-EB46-403D-96A8-8BD0D8AA1DA7}" type="parTrans" cxnId="{410A5539-2055-4D06-AA1F-6B8CF7773E79}">
      <dgm:prSet/>
      <dgm:spPr/>
      <dgm:t>
        <a:bodyPr/>
        <a:lstStyle/>
        <a:p>
          <a:pPr algn="ctr"/>
          <a:endParaRPr lang="en-US"/>
        </a:p>
      </dgm:t>
    </dgm:pt>
    <dgm:pt modelId="{6494497C-A664-4EAB-99B1-8185013E88BE}" type="sibTrans" cxnId="{410A5539-2055-4D06-AA1F-6B8CF7773E79}">
      <dgm:prSet/>
      <dgm:spPr/>
      <dgm:t>
        <a:bodyPr/>
        <a:lstStyle/>
        <a:p>
          <a:pPr algn="ctr"/>
          <a:endParaRPr lang="en-US"/>
        </a:p>
      </dgm:t>
    </dgm:pt>
    <dgm:pt modelId="{1FEA707B-3EE3-453F-969C-618156C5A73B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9. Loan Approved by </a:t>
          </a:r>
          <a:r>
            <a:rPr lang="en-US" sz="1000" dirty="0" smtClean="0">
              <a:latin typeface="Palatino Linotype" panose="02040502050505030304" pitchFamily="18" charset="0"/>
            </a:rPr>
            <a:t>Loan Approval Committee</a:t>
          </a:r>
          <a:endParaRPr lang="en-US" sz="1000" dirty="0">
            <a:latin typeface="Palatino Linotype" panose="02040502050505030304" pitchFamily="18" charset="0"/>
          </a:endParaRPr>
        </a:p>
      </dgm:t>
    </dgm:pt>
    <dgm:pt modelId="{40D4377D-B97E-477B-B072-D70DF701131E}" type="parTrans" cxnId="{5DABE1B0-5311-430A-ABB7-B19634E1C7AC}">
      <dgm:prSet/>
      <dgm:spPr/>
      <dgm:t>
        <a:bodyPr/>
        <a:lstStyle/>
        <a:p>
          <a:pPr algn="ctr"/>
          <a:endParaRPr lang="en-US"/>
        </a:p>
      </dgm:t>
    </dgm:pt>
    <dgm:pt modelId="{6CCAFD6D-3A23-414D-84C2-0DBFC66A5821}" type="sibTrans" cxnId="{5DABE1B0-5311-430A-ABB7-B19634E1C7AC}">
      <dgm:prSet/>
      <dgm:spPr/>
      <dgm:t>
        <a:bodyPr/>
        <a:lstStyle/>
        <a:p>
          <a:pPr algn="ctr"/>
          <a:endParaRPr lang="en-US"/>
        </a:p>
      </dgm:t>
    </dgm:pt>
    <dgm:pt modelId="{AC1BD146-9A02-4353-9849-D8B3665CB239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14.Regular visits of field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C992C1A7-E766-4303-87E9-20255E5A38A8}" type="parTrans" cxnId="{D2654241-3EEB-418A-84E6-BA8AC187A692}">
      <dgm:prSet/>
      <dgm:spPr/>
      <dgm:t>
        <a:bodyPr/>
        <a:lstStyle/>
        <a:p>
          <a:pPr algn="ctr"/>
          <a:endParaRPr lang="en-US"/>
        </a:p>
      </dgm:t>
    </dgm:pt>
    <dgm:pt modelId="{A691F68F-2CE8-4CD7-8679-D25A0AF63AE5}" type="sibTrans" cxnId="{D2654241-3EEB-418A-84E6-BA8AC187A692}">
      <dgm:prSet/>
      <dgm:spPr/>
      <dgm:t>
        <a:bodyPr/>
        <a:lstStyle/>
        <a:p>
          <a:pPr algn="ctr"/>
          <a:endParaRPr lang="en-US"/>
        </a:p>
      </dgm:t>
    </dgm:pt>
    <dgm:pt modelId="{BF00A4A1-6B93-424F-AC9E-82F3A89EF69D}">
      <dgm:prSet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6.Agriculture Appraisal   by staff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5A5CAAB3-0882-4CD8-BFF2-1E3C5573EC87}" type="parTrans" cxnId="{F7992551-D206-4777-9166-A79E24D05190}">
      <dgm:prSet/>
      <dgm:spPr/>
      <dgm:t>
        <a:bodyPr/>
        <a:lstStyle/>
        <a:p>
          <a:pPr algn="ctr"/>
          <a:endParaRPr lang="en-US"/>
        </a:p>
      </dgm:t>
    </dgm:pt>
    <dgm:pt modelId="{8768A82C-3E66-4B41-A3DD-663193E0316C}" type="sibTrans" cxnId="{F7992551-D206-4777-9166-A79E24D05190}">
      <dgm:prSet/>
      <dgm:spPr/>
      <dgm:t>
        <a:bodyPr/>
        <a:lstStyle/>
        <a:p>
          <a:pPr algn="ctr"/>
          <a:endParaRPr lang="en-US"/>
        </a:p>
      </dgm:t>
    </dgm:pt>
    <dgm:pt modelId="{A0476318-9C85-43FA-89E2-725606FD5A92}">
      <dgm:prSet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5.Social Appraisal  by staff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F5B4D40D-0948-49D0-AD52-C73280D5F1EB}" type="parTrans" cxnId="{D5A54E39-2781-4A44-A8C1-7F4CF4E41AB9}">
      <dgm:prSet/>
      <dgm:spPr/>
      <dgm:t>
        <a:bodyPr/>
        <a:lstStyle/>
        <a:p>
          <a:pPr algn="ctr"/>
          <a:endParaRPr lang="en-US"/>
        </a:p>
      </dgm:t>
    </dgm:pt>
    <dgm:pt modelId="{C4682013-1D27-4366-8DA4-4D01253C38FF}" type="sibTrans" cxnId="{D5A54E39-2781-4A44-A8C1-7F4CF4E41AB9}">
      <dgm:prSet/>
      <dgm:spPr/>
      <dgm:t>
        <a:bodyPr/>
        <a:lstStyle/>
        <a:p>
          <a:pPr algn="ctr"/>
          <a:endParaRPr lang="en-US"/>
        </a:p>
      </dgm:t>
    </dgm:pt>
    <dgm:pt modelId="{D8F0A394-83D3-458D-AC44-D220634F0CD3}">
      <dgm:prSet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7.Guarantors of Loans</a:t>
          </a:r>
        </a:p>
        <a:p>
          <a:pPr algn="ctr"/>
          <a:r>
            <a:rPr lang="en-US" sz="1000" dirty="0" smtClean="0">
              <a:latin typeface="Palatino Linotype" panose="02040502050505030304" pitchFamily="18" charset="0"/>
            </a:rPr>
            <a:t>(to be provided by farmers)</a:t>
          </a:r>
          <a:endParaRPr lang="en-US" sz="1000" dirty="0">
            <a:latin typeface="Palatino Linotype" panose="02040502050505030304" pitchFamily="18" charset="0"/>
          </a:endParaRPr>
        </a:p>
      </dgm:t>
    </dgm:pt>
    <dgm:pt modelId="{491EA7ED-3393-48A9-B1F0-6B4908E4230C}" type="parTrans" cxnId="{06BD5CCB-F30E-4FA2-A8F2-27499BC6DC1F}">
      <dgm:prSet/>
      <dgm:spPr/>
      <dgm:t>
        <a:bodyPr/>
        <a:lstStyle/>
        <a:p>
          <a:pPr algn="ctr"/>
          <a:endParaRPr lang="en-US"/>
        </a:p>
      </dgm:t>
    </dgm:pt>
    <dgm:pt modelId="{F73A7B35-053F-486D-80B1-8627404A5FDC}" type="sibTrans" cxnId="{06BD5CCB-F30E-4FA2-A8F2-27499BC6DC1F}">
      <dgm:prSet/>
      <dgm:spPr/>
      <dgm:t>
        <a:bodyPr/>
        <a:lstStyle/>
        <a:p>
          <a:pPr algn="ctr"/>
          <a:endParaRPr lang="en-US"/>
        </a:p>
      </dgm:t>
    </dgm:pt>
    <dgm:pt modelId="{1991423D-4B2C-40A8-B867-ED558EB0E7AB}">
      <dgm:prSet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15.Recoevry of Loan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EA3E38B6-3088-43CD-B36C-BA2B65EFB722}" type="parTrans" cxnId="{CA9A4B41-3BEF-4EC8-9037-BED27287ABF3}">
      <dgm:prSet/>
      <dgm:spPr/>
      <dgm:t>
        <a:bodyPr/>
        <a:lstStyle/>
        <a:p>
          <a:pPr algn="ctr"/>
          <a:endParaRPr lang="en-US"/>
        </a:p>
      </dgm:t>
    </dgm:pt>
    <dgm:pt modelId="{EC186D6D-F924-44F8-A763-5D3EDAEBFB46}" type="sibTrans" cxnId="{CA9A4B41-3BEF-4EC8-9037-BED27287ABF3}">
      <dgm:prSet/>
      <dgm:spPr/>
      <dgm:t>
        <a:bodyPr/>
        <a:lstStyle/>
        <a:p>
          <a:pPr algn="ctr"/>
          <a:endParaRPr lang="en-US"/>
        </a:p>
      </dgm:t>
    </dgm:pt>
    <dgm:pt modelId="{9B418BF4-179F-45D7-BAC4-0B7A7E1D7A53}">
      <dgm:prSet custT="1"/>
      <dgm:spPr/>
      <dgm:t>
        <a:bodyPr/>
        <a:lstStyle/>
        <a:p>
          <a:pPr algn="ctr"/>
          <a:r>
            <a:rPr lang="en-US" sz="1100"/>
            <a:t>2. LRMS Verification/</a:t>
          </a:r>
        </a:p>
        <a:p>
          <a:pPr algn="ctr"/>
          <a:r>
            <a:rPr lang="en-US" sz="1100"/>
            <a:t>Registration</a:t>
          </a:r>
        </a:p>
      </dgm:t>
    </dgm:pt>
    <dgm:pt modelId="{37119838-3B5C-44D4-9F40-0498D044B6D1}" type="parTrans" cxnId="{7B31049C-E502-4D5D-A539-FCC6005E988D}">
      <dgm:prSet/>
      <dgm:spPr/>
      <dgm:t>
        <a:bodyPr/>
        <a:lstStyle/>
        <a:p>
          <a:pPr algn="ctr"/>
          <a:endParaRPr lang="en-US"/>
        </a:p>
      </dgm:t>
    </dgm:pt>
    <dgm:pt modelId="{31DDAFE5-B519-46DE-B2E6-B7EB4E6F79F6}" type="sibTrans" cxnId="{7B31049C-E502-4D5D-A539-FCC6005E988D}">
      <dgm:prSet/>
      <dgm:spPr/>
      <dgm:t>
        <a:bodyPr/>
        <a:lstStyle/>
        <a:p>
          <a:pPr algn="ctr"/>
          <a:endParaRPr lang="en-US"/>
        </a:p>
      </dgm:t>
    </dgm:pt>
    <dgm:pt modelId="{C0942C36-DB79-4A09-B19F-50657DB874F6}">
      <dgm:prSet phldrT="[Text]" custT="1"/>
      <dgm:spPr/>
      <dgm:t>
        <a:bodyPr/>
        <a:lstStyle/>
        <a:p>
          <a:pPr algn="ctr"/>
          <a:r>
            <a:rPr lang="en-US" sz="1100" dirty="0">
              <a:latin typeface="Palatino Linotype" panose="02040502050505030304" pitchFamily="18" charset="0"/>
            </a:rPr>
            <a:t>4.Selection of farmers on PITB portal</a:t>
          </a:r>
        </a:p>
      </dgm:t>
    </dgm:pt>
    <dgm:pt modelId="{392716BE-3FD3-4CDB-8BED-AB6F998A20AE}" type="parTrans" cxnId="{5B447B97-44BD-453E-B09C-580934226B1C}">
      <dgm:prSet/>
      <dgm:spPr/>
      <dgm:t>
        <a:bodyPr/>
        <a:lstStyle/>
        <a:p>
          <a:pPr algn="ctr"/>
          <a:endParaRPr lang="en-US"/>
        </a:p>
      </dgm:t>
    </dgm:pt>
    <dgm:pt modelId="{F719FD4D-38BF-4D71-B4A6-D190547E1911}" type="sibTrans" cxnId="{5B447B97-44BD-453E-B09C-580934226B1C}">
      <dgm:prSet/>
      <dgm:spPr/>
      <dgm:t>
        <a:bodyPr/>
        <a:lstStyle/>
        <a:p>
          <a:pPr algn="ctr"/>
          <a:endParaRPr lang="en-US"/>
        </a:p>
      </dgm:t>
    </dgm:pt>
    <dgm:pt modelId="{1BB88F1A-4641-4FB6-BA5B-B1994CA6B6D2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10.Final Approval from Agri. Dept.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4B729810-067A-44FC-867D-68316A97FDB9}" type="parTrans" cxnId="{2BAB10F9-F450-467C-B277-8D1679CBE208}">
      <dgm:prSet/>
      <dgm:spPr/>
      <dgm:t>
        <a:bodyPr/>
        <a:lstStyle/>
        <a:p>
          <a:pPr algn="ctr"/>
          <a:endParaRPr lang="en-US"/>
        </a:p>
      </dgm:t>
    </dgm:pt>
    <dgm:pt modelId="{D2141106-1724-4F7E-B62E-FA32F39E33D2}" type="sibTrans" cxnId="{2BAB10F9-F450-467C-B277-8D1679CBE208}">
      <dgm:prSet/>
      <dgm:spPr/>
      <dgm:t>
        <a:bodyPr/>
        <a:lstStyle/>
        <a:p>
          <a:pPr algn="ctr"/>
          <a:endParaRPr lang="en-US"/>
        </a:p>
      </dgm:t>
    </dgm:pt>
    <dgm:pt modelId="{1504A597-B480-445A-A5FE-E994AE6ED6BE}">
      <dgm:prSet phldrT="[Text]" custT="1"/>
      <dgm:spPr/>
      <dgm:t>
        <a:bodyPr/>
        <a:lstStyle/>
        <a:p>
          <a:pPr algn="ctr"/>
          <a:r>
            <a:rPr lang="en-US" sz="1100" dirty="0">
              <a:latin typeface="Palatino Linotype" panose="02040502050505030304" pitchFamily="18" charset="0"/>
            </a:rPr>
            <a:t>11.Asaan Account</a:t>
          </a:r>
        </a:p>
      </dgm:t>
    </dgm:pt>
    <dgm:pt modelId="{8C4E31B0-32E5-4EAD-986E-59377CC52086}" type="parTrans" cxnId="{306D88F1-1390-4879-ADF7-3FB1399ABE12}">
      <dgm:prSet/>
      <dgm:spPr/>
      <dgm:t>
        <a:bodyPr/>
        <a:lstStyle/>
        <a:p>
          <a:pPr algn="ctr"/>
          <a:endParaRPr lang="en-US"/>
        </a:p>
      </dgm:t>
    </dgm:pt>
    <dgm:pt modelId="{3B5DA768-6108-49FC-83A0-8CDEFB8F5B11}" type="sibTrans" cxnId="{306D88F1-1390-4879-ADF7-3FB1399ABE12}">
      <dgm:prSet/>
      <dgm:spPr/>
      <dgm:t>
        <a:bodyPr/>
        <a:lstStyle/>
        <a:p>
          <a:pPr algn="ctr"/>
          <a:endParaRPr lang="en-US"/>
        </a:p>
      </dgm:t>
    </dgm:pt>
    <dgm:pt modelId="{2FA4F783-9667-405E-B78D-F86D3DA8DBA5}">
      <dgm:prSet phldrT="[Text]" custT="1"/>
      <dgm:spPr/>
      <dgm:t>
        <a:bodyPr/>
        <a:lstStyle/>
        <a:p>
          <a:pPr algn="ctr"/>
          <a:r>
            <a:rPr lang="en-US" sz="1100" smtClean="0">
              <a:latin typeface="Palatino Linotype" panose="02040502050505030304" pitchFamily="18" charset="0"/>
            </a:rPr>
            <a:t>13. Social guidance &amp; paper </a:t>
          </a:r>
          <a:r>
            <a:rPr lang="en-US" sz="1100" dirty="0" smtClean="0">
              <a:latin typeface="Palatino Linotype" panose="02040502050505030304" pitchFamily="18" charset="0"/>
            </a:rPr>
            <a:t>Disbursement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C6BCC525-C973-4058-B02A-60603CDCC401}" type="sibTrans" cxnId="{CAA5D5AE-A215-4F2E-828D-6E110E7C085B}">
      <dgm:prSet/>
      <dgm:spPr/>
      <dgm:t>
        <a:bodyPr/>
        <a:lstStyle/>
        <a:p>
          <a:pPr algn="ctr"/>
          <a:endParaRPr lang="en-US"/>
        </a:p>
      </dgm:t>
    </dgm:pt>
    <dgm:pt modelId="{B2FFB10D-527D-4ECC-9724-19F57D89C590}" type="parTrans" cxnId="{CAA5D5AE-A215-4F2E-828D-6E110E7C085B}">
      <dgm:prSet/>
      <dgm:spPr/>
      <dgm:t>
        <a:bodyPr/>
        <a:lstStyle/>
        <a:p>
          <a:pPr algn="ctr"/>
          <a:endParaRPr lang="en-US"/>
        </a:p>
      </dgm:t>
    </dgm:pt>
    <dgm:pt modelId="{2629F4BC-529C-4AB7-B987-423763B4B3EE}">
      <dgm:prSet phldrT="[Text]" custT="1"/>
      <dgm:spPr/>
      <dgm:t>
        <a:bodyPr/>
        <a:lstStyle/>
        <a:p>
          <a:pPr algn="ctr"/>
          <a:r>
            <a:rPr lang="en-US" sz="1100" dirty="0">
              <a:latin typeface="Palatino Linotype" panose="02040502050505030304" pitchFamily="18" charset="0"/>
            </a:rPr>
            <a:t>12.Smart phones and mobile wallets</a:t>
          </a:r>
        </a:p>
      </dgm:t>
    </dgm:pt>
    <dgm:pt modelId="{5D03B828-89CF-4AEA-BC05-0FD8D41D723A}" type="parTrans" cxnId="{8DC0FE71-2618-44C0-9E51-662C79965432}">
      <dgm:prSet/>
      <dgm:spPr/>
      <dgm:t>
        <a:bodyPr/>
        <a:lstStyle/>
        <a:p>
          <a:pPr algn="ctr"/>
          <a:endParaRPr lang="en-US"/>
        </a:p>
      </dgm:t>
    </dgm:pt>
    <dgm:pt modelId="{31EEA46C-4947-454D-BABD-59E3529CE8BE}" type="sibTrans" cxnId="{8DC0FE71-2618-44C0-9E51-662C79965432}">
      <dgm:prSet/>
      <dgm:spPr/>
      <dgm:t>
        <a:bodyPr/>
        <a:lstStyle/>
        <a:p>
          <a:pPr algn="ctr"/>
          <a:endParaRPr lang="en-US"/>
        </a:p>
      </dgm:t>
    </dgm:pt>
    <dgm:pt modelId="{7083EA5E-67D1-4312-8543-CEBA2C335C9F}">
      <dgm:prSet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8.Finalization of documents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CE930BC8-3F8B-456C-91B1-3D66F1D7C72E}" type="sibTrans" cxnId="{2E8EE00A-D55F-45A0-B205-83BF4E8DCFF7}">
      <dgm:prSet/>
      <dgm:spPr/>
      <dgm:t>
        <a:bodyPr/>
        <a:lstStyle/>
        <a:p>
          <a:pPr algn="ctr"/>
          <a:endParaRPr lang="en-US"/>
        </a:p>
      </dgm:t>
    </dgm:pt>
    <dgm:pt modelId="{535FE296-7BD0-4B06-BE45-A533535A5B4D}" type="parTrans" cxnId="{2E8EE00A-D55F-45A0-B205-83BF4E8DCFF7}">
      <dgm:prSet/>
      <dgm:spPr/>
      <dgm:t>
        <a:bodyPr/>
        <a:lstStyle/>
        <a:p>
          <a:pPr algn="ctr"/>
          <a:endParaRPr lang="en-US"/>
        </a:p>
      </dgm:t>
    </dgm:pt>
    <dgm:pt modelId="{E29E23EF-09D6-4EF6-A3E2-818338B6D996}" type="pres">
      <dgm:prSet presAssocID="{F87486FE-0586-4087-9F36-8586BAF75A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CC5051-9350-439D-AFD9-AC2B13723B8C}" type="pres">
      <dgm:prSet presAssocID="{F87486FE-0586-4087-9F36-8586BAF75A08}" presName="cycle" presStyleCnt="0"/>
      <dgm:spPr/>
      <dgm:t>
        <a:bodyPr/>
        <a:lstStyle/>
        <a:p>
          <a:endParaRPr lang="en-US"/>
        </a:p>
      </dgm:t>
    </dgm:pt>
    <dgm:pt modelId="{8C0F1C23-7E98-4BE6-8BA0-E116833E2E20}" type="pres">
      <dgm:prSet presAssocID="{54BDCCA7-01C6-48E2-819E-47FBA842740C}" presName="nodeFirstNode" presStyleLbl="node1" presStyleIdx="0" presStyleCnt="15" custRadScaleRad="98286" custRadScaleInc="2889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472D5DF7-EB51-4DEF-AD94-7D02E523B1C4}" type="pres">
      <dgm:prSet presAssocID="{9EA7E339-48D7-4CF6-8653-410AC64DBB10}" presName="sibTransFirstNode" presStyleLbl="bgShp" presStyleIdx="0" presStyleCnt="1" custScaleX="106662" custLinFactNeighborX="-5240" custLinFactNeighborY="4281"/>
      <dgm:spPr/>
      <dgm:t>
        <a:bodyPr/>
        <a:lstStyle/>
        <a:p>
          <a:endParaRPr lang="en-US"/>
        </a:p>
      </dgm:t>
    </dgm:pt>
    <dgm:pt modelId="{91CBD050-1338-4847-A814-BDA44D4E4FD3}" type="pres">
      <dgm:prSet presAssocID="{9B418BF4-179F-45D7-BAC4-0B7A7E1D7A53}" presName="nodeFollowingNodes" presStyleLbl="node1" presStyleIdx="1" presStyleCnt="15" custScaleX="146419" custScaleY="117096" custRadScaleRad="103069" custRadScaleInc="4428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6D1E4200-3DAB-4AB3-8287-30FC7BBD20E3}" type="pres">
      <dgm:prSet presAssocID="{BCFA9FAB-297A-46C2-B44C-AE716105DC96}" presName="nodeFollowingNodes" presStyleLbl="node1" presStyleIdx="2" presStyleCnt="15" custScaleX="152292" custScaleY="155787" custRadScaleRad="102328" custRadScaleInc="35520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6A663E55-4497-4FA2-BE53-445341C40D57}" type="pres">
      <dgm:prSet presAssocID="{C0942C36-DB79-4A09-B19F-50657DB874F6}" presName="nodeFollowingNodes" presStyleLbl="node1" presStyleIdx="3" presStyleCnt="15" custScaleX="143471" custScaleY="143515" custRadScaleRad="101576" custRadScaleInc="10100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CD278C17-0ABB-4CC5-A970-9BF0A345B5C5}" type="pres">
      <dgm:prSet presAssocID="{A0476318-9C85-43FA-89E2-725606FD5A92}" presName="nodeFollowingNodes" presStyleLbl="node1" presStyleIdx="4" presStyleCnt="15" custScaleX="148900" custScaleY="108652" custRadScaleRad="99155" custRadScaleInc="-2287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45C1D0D-32D2-4DCB-AEC5-E4D772656FCA}" type="pres">
      <dgm:prSet presAssocID="{BF00A4A1-6B93-424F-AC9E-82F3A89EF69D}" presName="nodeFollowingNodes" presStyleLbl="node1" presStyleIdx="5" presStyleCnt="15" custScaleX="157491" custScaleY="141286" custRadScaleRad="109030" custRadScaleInc="-3712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B911B034-4D0C-48E3-8E4B-C626C25D0751}" type="pres">
      <dgm:prSet presAssocID="{D8F0A394-83D3-458D-AC44-D220634F0CD3}" presName="nodeFollowingNodes" presStyleLbl="node1" presStyleIdx="6" presStyleCnt="15" custScaleX="167978" custScaleY="165154" custRadScaleRad="113780" custRadScaleInc="-59774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56E85B8-3B83-413D-93E9-3D9EA9592F86}" type="pres">
      <dgm:prSet presAssocID="{7083EA5E-67D1-4312-8543-CEBA2C335C9F}" presName="nodeFollowingNodes" presStyleLbl="node1" presStyleIdx="7" presStyleCnt="15" custScaleX="136562" custScaleY="126760" custRadScaleRad="107674" custRadScaleInc="-15015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B944F90-6B23-43EF-A2C3-4A59E6748100}" type="pres">
      <dgm:prSet presAssocID="{1FEA707B-3EE3-453F-969C-618156C5A73B}" presName="nodeFollowingNodes" presStyleLbl="node1" presStyleIdx="8" presStyleCnt="15" custScaleX="142832" custScaleY="147359" custRadScaleRad="105782" custRadScaleInc="1839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3F80927-ECE7-4FF4-9196-95EDCB725E42}" type="pres">
      <dgm:prSet presAssocID="{1BB88F1A-4641-4FB6-BA5B-B1994CA6B6D2}" presName="nodeFollowingNodes" presStyleLbl="node1" presStyleIdx="9" presStyleCnt="15" custScaleX="146936" custScaleY="129439" custRadScaleRad="114226" custRadScaleInc="47284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39518A22-6050-4E53-9C3A-A37DA85D45F7}" type="pres">
      <dgm:prSet presAssocID="{1504A597-B480-445A-A5FE-E994AE6ED6BE}" presName="nodeFollowingNodes" presStyleLbl="node1" presStyleIdx="10" presStyleCnt="15" custScaleX="130016" custScaleY="133982" custRadScaleRad="110198" custRadScaleInc="27122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9846ADF-64D7-4348-BE86-4C2FB14DB99B}" type="pres">
      <dgm:prSet presAssocID="{2629F4BC-529C-4AB7-B987-423763B4B3EE}" presName="nodeFollowingNodes" presStyleLbl="node1" presStyleIdx="11" presStyleCnt="15" custScaleX="142608" custScaleY="140878" custRadScaleRad="101712" custRadScaleInc="-5341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04CBACD0-A8D7-49C5-BB72-8F25B057ED5D}" type="pres">
      <dgm:prSet presAssocID="{2FA4F783-9667-405E-B78D-F86D3DA8DBA5}" presName="nodeFollowingNodes" presStyleLbl="node1" presStyleIdx="12" presStyleCnt="15" custScaleX="173823" custScaleY="127387" custRadScaleRad="94337" custRadScaleInc="-1822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4E1DC3A5-B291-4681-906A-EEDF7FB3A405}" type="pres">
      <dgm:prSet presAssocID="{AC1BD146-9A02-4353-9849-D8B3665CB239}" presName="nodeFollowingNodes" presStyleLbl="node1" presStyleIdx="13" presStyleCnt="15" custScaleX="144645" custScaleY="118503" custRadScaleRad="99967" custRadScaleInc="-36930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8D22AB14-D0C0-4B40-84D6-5A3E29DD6B3B}" type="pres">
      <dgm:prSet presAssocID="{1991423D-4B2C-40A8-B867-ED558EB0E7AB}" presName="nodeFollowingNodes" presStyleLbl="node1" presStyleIdx="14" presStyleCnt="15" custScaleX="111258" custRadScaleRad="96693" custRadScaleInc="-10052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2358C29C-E4F4-45C2-894F-999ECC9A3D63}" type="presOf" srcId="{AC1BD146-9A02-4353-9849-D8B3665CB239}" destId="{4E1DC3A5-B291-4681-906A-EEDF7FB3A405}" srcOrd="0" destOrd="0" presId="urn:microsoft.com/office/officeart/2005/8/layout/cycle3"/>
    <dgm:cxn modelId="{D5A54E39-2781-4A44-A8C1-7F4CF4E41AB9}" srcId="{F87486FE-0586-4087-9F36-8586BAF75A08}" destId="{A0476318-9C85-43FA-89E2-725606FD5A92}" srcOrd="4" destOrd="0" parTransId="{F5B4D40D-0948-49D0-AD52-C73280D5F1EB}" sibTransId="{C4682013-1D27-4366-8DA4-4D01253C38FF}"/>
    <dgm:cxn modelId="{EDEC21B1-C0AE-4783-9B86-10ACE7E2AF92}" type="presOf" srcId="{1504A597-B480-445A-A5FE-E994AE6ED6BE}" destId="{39518A22-6050-4E53-9C3A-A37DA85D45F7}" srcOrd="0" destOrd="0" presId="urn:microsoft.com/office/officeart/2005/8/layout/cycle3"/>
    <dgm:cxn modelId="{9FEFBD77-C077-494E-8D4B-B1BFC8A9C7CA}" type="presOf" srcId="{9B418BF4-179F-45D7-BAC4-0B7A7E1D7A53}" destId="{91CBD050-1338-4847-A814-BDA44D4E4FD3}" srcOrd="0" destOrd="0" presId="urn:microsoft.com/office/officeart/2005/8/layout/cycle3"/>
    <dgm:cxn modelId="{7B31049C-E502-4D5D-A539-FCC6005E988D}" srcId="{F87486FE-0586-4087-9F36-8586BAF75A08}" destId="{9B418BF4-179F-45D7-BAC4-0B7A7E1D7A53}" srcOrd="1" destOrd="0" parTransId="{37119838-3B5C-44D4-9F40-0498D044B6D1}" sibTransId="{31DDAFE5-B519-46DE-B2E6-B7EB4E6F79F6}"/>
    <dgm:cxn modelId="{30B027CE-A91C-4233-874D-89E95BA4F8EB}" type="presOf" srcId="{2FA4F783-9667-405E-B78D-F86D3DA8DBA5}" destId="{04CBACD0-A8D7-49C5-BB72-8F25B057ED5D}" srcOrd="0" destOrd="0" presId="urn:microsoft.com/office/officeart/2005/8/layout/cycle3"/>
    <dgm:cxn modelId="{AB24089E-1D34-48AA-8A7A-DDA21F2F882B}" type="presOf" srcId="{C0942C36-DB79-4A09-B19F-50657DB874F6}" destId="{6A663E55-4497-4FA2-BE53-445341C40D57}" srcOrd="0" destOrd="0" presId="urn:microsoft.com/office/officeart/2005/8/layout/cycle3"/>
    <dgm:cxn modelId="{F2D6ED95-23F3-4CEB-B6E2-F83C353AE296}" type="presOf" srcId="{9EA7E339-48D7-4CF6-8653-410AC64DBB10}" destId="{472D5DF7-EB51-4DEF-AD94-7D02E523B1C4}" srcOrd="0" destOrd="0" presId="urn:microsoft.com/office/officeart/2005/8/layout/cycle3"/>
    <dgm:cxn modelId="{2E8EE00A-D55F-45A0-B205-83BF4E8DCFF7}" srcId="{F87486FE-0586-4087-9F36-8586BAF75A08}" destId="{7083EA5E-67D1-4312-8543-CEBA2C335C9F}" srcOrd="7" destOrd="0" parTransId="{535FE296-7BD0-4B06-BE45-A533535A5B4D}" sibTransId="{CE930BC8-3F8B-456C-91B1-3D66F1D7C72E}"/>
    <dgm:cxn modelId="{CAA5D5AE-A215-4F2E-828D-6E110E7C085B}" srcId="{F87486FE-0586-4087-9F36-8586BAF75A08}" destId="{2FA4F783-9667-405E-B78D-F86D3DA8DBA5}" srcOrd="12" destOrd="0" parTransId="{B2FFB10D-527D-4ECC-9724-19F57D89C590}" sibTransId="{C6BCC525-C973-4058-B02A-60603CDCC401}"/>
    <dgm:cxn modelId="{DBB048F9-6E80-41CE-82A6-5F12AFBFFD93}" type="presOf" srcId="{54BDCCA7-01C6-48E2-819E-47FBA842740C}" destId="{8C0F1C23-7E98-4BE6-8BA0-E116833E2E20}" srcOrd="0" destOrd="0" presId="urn:microsoft.com/office/officeart/2005/8/layout/cycle3"/>
    <dgm:cxn modelId="{0F242C49-0AC0-4E20-A8DF-6A737D83CA33}" type="presOf" srcId="{A0476318-9C85-43FA-89E2-725606FD5A92}" destId="{CD278C17-0ABB-4CC5-A970-9BF0A345B5C5}" srcOrd="0" destOrd="0" presId="urn:microsoft.com/office/officeart/2005/8/layout/cycle3"/>
    <dgm:cxn modelId="{BC5918FF-4D56-4E63-BD80-20F83AC48C8D}" type="presOf" srcId="{1BB88F1A-4641-4FB6-BA5B-B1994CA6B6D2}" destId="{F3F80927-ECE7-4FF4-9196-95EDCB725E42}" srcOrd="0" destOrd="0" presId="urn:microsoft.com/office/officeart/2005/8/layout/cycle3"/>
    <dgm:cxn modelId="{06BD5CCB-F30E-4FA2-A8F2-27499BC6DC1F}" srcId="{F87486FE-0586-4087-9F36-8586BAF75A08}" destId="{D8F0A394-83D3-458D-AC44-D220634F0CD3}" srcOrd="6" destOrd="0" parTransId="{491EA7ED-3393-48A9-B1F0-6B4908E4230C}" sibTransId="{F73A7B35-053F-486D-80B1-8627404A5FDC}"/>
    <dgm:cxn modelId="{8A3959F7-65BC-489B-B9B8-FC79C6C76635}" srcId="{F87486FE-0586-4087-9F36-8586BAF75A08}" destId="{54BDCCA7-01C6-48E2-819E-47FBA842740C}" srcOrd="0" destOrd="0" parTransId="{6CE591D5-A36F-4391-ABAC-E8D8D5E64612}" sibTransId="{9EA7E339-48D7-4CF6-8653-410AC64DBB10}"/>
    <dgm:cxn modelId="{2BAB10F9-F450-467C-B277-8D1679CBE208}" srcId="{F87486FE-0586-4087-9F36-8586BAF75A08}" destId="{1BB88F1A-4641-4FB6-BA5B-B1994CA6B6D2}" srcOrd="9" destOrd="0" parTransId="{4B729810-067A-44FC-867D-68316A97FDB9}" sibTransId="{D2141106-1724-4F7E-B62E-FA32F39E33D2}"/>
    <dgm:cxn modelId="{306D88F1-1390-4879-ADF7-3FB1399ABE12}" srcId="{F87486FE-0586-4087-9F36-8586BAF75A08}" destId="{1504A597-B480-445A-A5FE-E994AE6ED6BE}" srcOrd="10" destOrd="0" parTransId="{8C4E31B0-32E5-4EAD-986E-59377CC52086}" sibTransId="{3B5DA768-6108-49FC-83A0-8CDEFB8F5B11}"/>
    <dgm:cxn modelId="{5C10DA7D-112B-4D0F-BACF-D3F958CE8334}" type="presOf" srcId="{BCFA9FAB-297A-46C2-B44C-AE716105DC96}" destId="{6D1E4200-3DAB-4AB3-8287-30FC7BBD20E3}" srcOrd="0" destOrd="0" presId="urn:microsoft.com/office/officeart/2005/8/layout/cycle3"/>
    <dgm:cxn modelId="{AB6C8CB9-42E1-4951-B5C2-1F70F94F4D38}" type="presOf" srcId="{BF00A4A1-6B93-424F-AC9E-82F3A89EF69D}" destId="{745C1D0D-32D2-4DCB-AEC5-E4D772656FCA}" srcOrd="0" destOrd="0" presId="urn:microsoft.com/office/officeart/2005/8/layout/cycle3"/>
    <dgm:cxn modelId="{D2654241-3EEB-418A-84E6-BA8AC187A692}" srcId="{F87486FE-0586-4087-9F36-8586BAF75A08}" destId="{AC1BD146-9A02-4353-9849-D8B3665CB239}" srcOrd="13" destOrd="0" parTransId="{C992C1A7-E766-4303-87E9-20255E5A38A8}" sibTransId="{A691F68F-2CE8-4CD7-8679-D25A0AF63AE5}"/>
    <dgm:cxn modelId="{8DC0FE71-2618-44C0-9E51-662C79965432}" srcId="{F87486FE-0586-4087-9F36-8586BAF75A08}" destId="{2629F4BC-529C-4AB7-B987-423763B4B3EE}" srcOrd="11" destOrd="0" parTransId="{5D03B828-89CF-4AEA-BC05-0FD8D41D723A}" sibTransId="{31EEA46C-4947-454D-BABD-59E3529CE8BE}"/>
    <dgm:cxn modelId="{4E7C70D2-7F57-4890-8720-84155A2F35D9}" type="presOf" srcId="{F87486FE-0586-4087-9F36-8586BAF75A08}" destId="{E29E23EF-09D6-4EF6-A3E2-818338B6D996}" srcOrd="0" destOrd="0" presId="urn:microsoft.com/office/officeart/2005/8/layout/cycle3"/>
    <dgm:cxn modelId="{ADB84F81-5A70-467F-A1AF-C3BE7327926F}" type="presOf" srcId="{2629F4BC-529C-4AB7-B987-423763B4B3EE}" destId="{79846ADF-64D7-4348-BE86-4C2FB14DB99B}" srcOrd="0" destOrd="0" presId="urn:microsoft.com/office/officeart/2005/8/layout/cycle3"/>
    <dgm:cxn modelId="{E4AEDBFB-B9A4-42C1-AC7A-D6A26D8B9AB7}" type="presOf" srcId="{7083EA5E-67D1-4312-8543-CEBA2C335C9F}" destId="{756E85B8-3B83-413D-93E9-3D9EA9592F86}" srcOrd="0" destOrd="0" presId="urn:microsoft.com/office/officeart/2005/8/layout/cycle3"/>
    <dgm:cxn modelId="{A61855BE-94A9-4712-B07C-C180E6AE25DD}" type="presOf" srcId="{1FEA707B-3EE3-453F-969C-618156C5A73B}" destId="{FB944F90-6B23-43EF-A2C3-4A59E6748100}" srcOrd="0" destOrd="0" presId="urn:microsoft.com/office/officeart/2005/8/layout/cycle3"/>
    <dgm:cxn modelId="{F7992551-D206-4777-9166-A79E24D05190}" srcId="{F87486FE-0586-4087-9F36-8586BAF75A08}" destId="{BF00A4A1-6B93-424F-AC9E-82F3A89EF69D}" srcOrd="5" destOrd="0" parTransId="{5A5CAAB3-0882-4CD8-BFF2-1E3C5573EC87}" sibTransId="{8768A82C-3E66-4B41-A3DD-663193E0316C}"/>
    <dgm:cxn modelId="{410A5539-2055-4D06-AA1F-6B8CF7773E79}" srcId="{F87486FE-0586-4087-9F36-8586BAF75A08}" destId="{BCFA9FAB-297A-46C2-B44C-AE716105DC96}" srcOrd="2" destOrd="0" parTransId="{8D1F17D2-EB46-403D-96A8-8BD0D8AA1DA7}" sibTransId="{6494497C-A664-4EAB-99B1-8185013E88BE}"/>
    <dgm:cxn modelId="{5B447B97-44BD-453E-B09C-580934226B1C}" srcId="{F87486FE-0586-4087-9F36-8586BAF75A08}" destId="{C0942C36-DB79-4A09-B19F-50657DB874F6}" srcOrd="3" destOrd="0" parTransId="{392716BE-3FD3-4CDB-8BED-AB6F998A20AE}" sibTransId="{F719FD4D-38BF-4D71-B4A6-D190547E1911}"/>
    <dgm:cxn modelId="{CA9A4B41-3BEF-4EC8-9037-BED27287ABF3}" srcId="{F87486FE-0586-4087-9F36-8586BAF75A08}" destId="{1991423D-4B2C-40A8-B867-ED558EB0E7AB}" srcOrd="14" destOrd="0" parTransId="{EA3E38B6-3088-43CD-B36C-BA2B65EFB722}" sibTransId="{EC186D6D-F924-44F8-A763-5D3EDAEBFB46}"/>
    <dgm:cxn modelId="{6B3F8705-4FB8-4754-A6E4-867B7D8879EC}" type="presOf" srcId="{D8F0A394-83D3-458D-AC44-D220634F0CD3}" destId="{B911B034-4D0C-48E3-8E4B-C626C25D0751}" srcOrd="0" destOrd="0" presId="urn:microsoft.com/office/officeart/2005/8/layout/cycle3"/>
    <dgm:cxn modelId="{8E646027-E88E-4935-828E-156912F69D5F}" type="presOf" srcId="{1991423D-4B2C-40A8-B867-ED558EB0E7AB}" destId="{8D22AB14-D0C0-4B40-84D6-5A3E29DD6B3B}" srcOrd="0" destOrd="0" presId="urn:microsoft.com/office/officeart/2005/8/layout/cycle3"/>
    <dgm:cxn modelId="{5DABE1B0-5311-430A-ABB7-B19634E1C7AC}" srcId="{F87486FE-0586-4087-9F36-8586BAF75A08}" destId="{1FEA707B-3EE3-453F-969C-618156C5A73B}" srcOrd="8" destOrd="0" parTransId="{40D4377D-B97E-477B-B072-D70DF701131E}" sibTransId="{6CCAFD6D-3A23-414D-84C2-0DBFC66A5821}"/>
    <dgm:cxn modelId="{6FCF97DB-BFDC-4A24-9435-0AE7FD9C6347}" type="presParOf" srcId="{E29E23EF-09D6-4EF6-A3E2-818338B6D996}" destId="{23CC5051-9350-439D-AFD9-AC2B13723B8C}" srcOrd="0" destOrd="0" presId="urn:microsoft.com/office/officeart/2005/8/layout/cycle3"/>
    <dgm:cxn modelId="{3968B6B7-9874-415F-86B4-5E06064A5702}" type="presParOf" srcId="{23CC5051-9350-439D-AFD9-AC2B13723B8C}" destId="{8C0F1C23-7E98-4BE6-8BA0-E116833E2E20}" srcOrd="0" destOrd="0" presId="urn:microsoft.com/office/officeart/2005/8/layout/cycle3"/>
    <dgm:cxn modelId="{44B17F9C-20BB-48F1-91D9-5699EE4A8310}" type="presParOf" srcId="{23CC5051-9350-439D-AFD9-AC2B13723B8C}" destId="{472D5DF7-EB51-4DEF-AD94-7D02E523B1C4}" srcOrd="1" destOrd="0" presId="urn:microsoft.com/office/officeart/2005/8/layout/cycle3"/>
    <dgm:cxn modelId="{500ACAEB-EF2E-465B-900B-A903286410E0}" type="presParOf" srcId="{23CC5051-9350-439D-AFD9-AC2B13723B8C}" destId="{91CBD050-1338-4847-A814-BDA44D4E4FD3}" srcOrd="2" destOrd="0" presId="urn:microsoft.com/office/officeart/2005/8/layout/cycle3"/>
    <dgm:cxn modelId="{15ACC5E4-4F15-4234-9F34-2BF5AC9935A8}" type="presParOf" srcId="{23CC5051-9350-439D-AFD9-AC2B13723B8C}" destId="{6D1E4200-3DAB-4AB3-8287-30FC7BBD20E3}" srcOrd="3" destOrd="0" presId="urn:microsoft.com/office/officeart/2005/8/layout/cycle3"/>
    <dgm:cxn modelId="{146190E9-F69B-489F-BA11-7B937B0ABE93}" type="presParOf" srcId="{23CC5051-9350-439D-AFD9-AC2B13723B8C}" destId="{6A663E55-4497-4FA2-BE53-445341C40D57}" srcOrd="4" destOrd="0" presId="urn:microsoft.com/office/officeart/2005/8/layout/cycle3"/>
    <dgm:cxn modelId="{FB96DDAB-B5AA-404F-8343-61967CCA77AA}" type="presParOf" srcId="{23CC5051-9350-439D-AFD9-AC2B13723B8C}" destId="{CD278C17-0ABB-4CC5-A970-9BF0A345B5C5}" srcOrd="5" destOrd="0" presId="urn:microsoft.com/office/officeart/2005/8/layout/cycle3"/>
    <dgm:cxn modelId="{36D7BA2B-6662-4DA6-AB83-E3AC935CA8AF}" type="presParOf" srcId="{23CC5051-9350-439D-AFD9-AC2B13723B8C}" destId="{745C1D0D-32D2-4DCB-AEC5-E4D772656FCA}" srcOrd="6" destOrd="0" presId="urn:microsoft.com/office/officeart/2005/8/layout/cycle3"/>
    <dgm:cxn modelId="{E5971796-E3A9-497C-83F5-A5DCC84B662B}" type="presParOf" srcId="{23CC5051-9350-439D-AFD9-AC2B13723B8C}" destId="{B911B034-4D0C-48E3-8E4B-C626C25D0751}" srcOrd="7" destOrd="0" presId="urn:microsoft.com/office/officeart/2005/8/layout/cycle3"/>
    <dgm:cxn modelId="{5CBE97E3-7924-4386-BF91-3A4F2F78F2BF}" type="presParOf" srcId="{23CC5051-9350-439D-AFD9-AC2B13723B8C}" destId="{756E85B8-3B83-413D-93E9-3D9EA9592F86}" srcOrd="8" destOrd="0" presId="urn:microsoft.com/office/officeart/2005/8/layout/cycle3"/>
    <dgm:cxn modelId="{4A98081C-088B-45CB-81DA-BE721947B48F}" type="presParOf" srcId="{23CC5051-9350-439D-AFD9-AC2B13723B8C}" destId="{FB944F90-6B23-43EF-A2C3-4A59E6748100}" srcOrd="9" destOrd="0" presId="urn:microsoft.com/office/officeart/2005/8/layout/cycle3"/>
    <dgm:cxn modelId="{11E79426-BDE7-4F4F-B8BB-7CEA750C4C25}" type="presParOf" srcId="{23CC5051-9350-439D-AFD9-AC2B13723B8C}" destId="{F3F80927-ECE7-4FF4-9196-95EDCB725E42}" srcOrd="10" destOrd="0" presId="urn:microsoft.com/office/officeart/2005/8/layout/cycle3"/>
    <dgm:cxn modelId="{7A2F968F-715B-43A4-929D-503B3BF12774}" type="presParOf" srcId="{23CC5051-9350-439D-AFD9-AC2B13723B8C}" destId="{39518A22-6050-4E53-9C3A-A37DA85D45F7}" srcOrd="11" destOrd="0" presId="urn:microsoft.com/office/officeart/2005/8/layout/cycle3"/>
    <dgm:cxn modelId="{460CB888-3ACF-4F46-B3CD-129444466CB8}" type="presParOf" srcId="{23CC5051-9350-439D-AFD9-AC2B13723B8C}" destId="{79846ADF-64D7-4348-BE86-4C2FB14DB99B}" srcOrd="12" destOrd="0" presId="urn:microsoft.com/office/officeart/2005/8/layout/cycle3"/>
    <dgm:cxn modelId="{926913F7-5B0C-4C85-961C-D4324329F41D}" type="presParOf" srcId="{23CC5051-9350-439D-AFD9-AC2B13723B8C}" destId="{04CBACD0-A8D7-49C5-BB72-8F25B057ED5D}" srcOrd="13" destOrd="0" presId="urn:microsoft.com/office/officeart/2005/8/layout/cycle3"/>
    <dgm:cxn modelId="{CA08B248-458D-4E14-B8DF-1F65E80B9A0E}" type="presParOf" srcId="{23CC5051-9350-439D-AFD9-AC2B13723B8C}" destId="{4E1DC3A5-B291-4681-906A-EEDF7FB3A405}" srcOrd="14" destOrd="0" presId="urn:microsoft.com/office/officeart/2005/8/layout/cycle3"/>
    <dgm:cxn modelId="{EB9BB4F1-3C1E-46DA-8097-BF151C7DF706}" type="presParOf" srcId="{23CC5051-9350-439D-AFD9-AC2B13723B8C}" destId="{8D22AB14-D0C0-4B40-84D6-5A3E29DD6B3B}" srcOrd="1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D5DF7-EB51-4DEF-AD94-7D02E523B1C4}">
      <dsp:nvSpPr>
        <dsp:cNvPr id="0" name=""/>
        <dsp:cNvSpPr/>
      </dsp:nvSpPr>
      <dsp:spPr>
        <a:xfrm>
          <a:off x="374756" y="120527"/>
          <a:ext cx="6734210" cy="6313598"/>
        </a:xfrm>
        <a:prstGeom prst="circularArrow">
          <a:avLst>
            <a:gd name="adj1" fmla="val 5544"/>
            <a:gd name="adj2" fmla="val 330680"/>
            <a:gd name="adj3" fmla="val 15219716"/>
            <a:gd name="adj4" fmla="val 16555649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1C23-7E98-4BE6-8BA0-E116833E2E20}">
      <dsp:nvSpPr>
        <dsp:cNvPr id="0" name=""/>
        <dsp:cNvSpPr/>
      </dsp:nvSpPr>
      <dsp:spPr>
        <a:xfrm>
          <a:off x="3593839" y="8803"/>
          <a:ext cx="957708" cy="478854"/>
        </a:xfrm>
        <a:prstGeom prst="flowChartDocumen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1. Program Introduction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3593839" y="8803"/>
        <a:ext cx="957708" cy="384014"/>
      </dsp:txXfrm>
    </dsp:sp>
    <dsp:sp modelId="{91CBD050-1338-4847-A814-BDA44D4E4FD3}">
      <dsp:nvSpPr>
        <dsp:cNvPr id="0" name=""/>
        <dsp:cNvSpPr/>
      </dsp:nvSpPr>
      <dsp:spPr>
        <a:xfrm>
          <a:off x="4622269" y="295543"/>
          <a:ext cx="1402267" cy="560719"/>
        </a:xfrm>
        <a:prstGeom prst="flowChartDocument">
          <a:avLst/>
        </a:prstGeom>
        <a:solidFill>
          <a:schemeClr val="accent5">
            <a:hueOff val="-525239"/>
            <a:satOff val="-731"/>
            <a:lumOff val="-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2. LRMS Verification/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Registration</a:t>
          </a:r>
        </a:p>
      </dsp:txBody>
      <dsp:txXfrm>
        <a:off x="4622269" y="295543"/>
        <a:ext cx="1402267" cy="449665"/>
      </dsp:txXfrm>
    </dsp:sp>
    <dsp:sp modelId="{6D1E4200-3DAB-4AB3-8287-30FC7BBD20E3}">
      <dsp:nvSpPr>
        <dsp:cNvPr id="0" name=""/>
        <dsp:cNvSpPr/>
      </dsp:nvSpPr>
      <dsp:spPr>
        <a:xfrm>
          <a:off x="5327623" y="963514"/>
          <a:ext cx="1458514" cy="745993"/>
        </a:xfrm>
        <a:prstGeom prst="flowChartDocumen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3. Application submission by potential borrowers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5327623" y="963514"/>
        <a:ext cx="1458514" cy="598245"/>
      </dsp:txXfrm>
    </dsp:sp>
    <dsp:sp modelId="{6A663E55-4497-4FA2-BE53-445341C40D57}">
      <dsp:nvSpPr>
        <dsp:cNvPr id="0" name=""/>
        <dsp:cNvSpPr/>
      </dsp:nvSpPr>
      <dsp:spPr>
        <a:xfrm>
          <a:off x="5718454" y="1792516"/>
          <a:ext cx="1374034" cy="687228"/>
        </a:xfrm>
        <a:prstGeom prst="flowChartDocument">
          <a:avLst/>
        </a:prstGeom>
        <a:solidFill>
          <a:schemeClr val="accent5">
            <a:hueOff val="-1575717"/>
            <a:satOff val="-2192"/>
            <a:lumOff val="-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Palatino Linotype" panose="02040502050505030304" pitchFamily="18" charset="0"/>
            </a:rPr>
            <a:t>4.Selection of farmers on PITB portal</a:t>
          </a:r>
        </a:p>
      </dsp:txBody>
      <dsp:txXfrm>
        <a:off x="5718454" y="1792516"/>
        <a:ext cx="1374034" cy="551119"/>
      </dsp:txXfrm>
    </dsp:sp>
    <dsp:sp modelId="{CD278C17-0ABB-4CC5-A970-9BF0A345B5C5}">
      <dsp:nvSpPr>
        <dsp:cNvPr id="0" name=""/>
        <dsp:cNvSpPr/>
      </dsp:nvSpPr>
      <dsp:spPr>
        <a:xfrm>
          <a:off x="5729365" y="2657016"/>
          <a:ext cx="1426028" cy="520284"/>
        </a:xfrm>
        <a:prstGeom prst="flowChartDocumen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5.Social Appraisal  by staff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5729365" y="2657016"/>
        <a:ext cx="1426028" cy="417239"/>
      </dsp:txXfrm>
    </dsp:sp>
    <dsp:sp modelId="{745C1D0D-32D2-4DCB-AEC5-E4D772656FCA}">
      <dsp:nvSpPr>
        <dsp:cNvPr id="0" name=""/>
        <dsp:cNvSpPr/>
      </dsp:nvSpPr>
      <dsp:spPr>
        <a:xfrm>
          <a:off x="5747373" y="3622000"/>
          <a:ext cx="1508305" cy="676554"/>
        </a:xfrm>
        <a:prstGeom prst="flowChartDocument">
          <a:avLst/>
        </a:prstGeom>
        <a:solidFill>
          <a:schemeClr val="accent5">
            <a:hueOff val="-2626195"/>
            <a:satOff val="-3653"/>
            <a:lumOff val="-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6.Agriculture Appraisal   by staff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5747373" y="3622000"/>
        <a:ext cx="1508305" cy="542559"/>
      </dsp:txXfrm>
    </dsp:sp>
    <dsp:sp modelId="{B911B034-4D0C-48E3-8E4B-C626C25D0751}">
      <dsp:nvSpPr>
        <dsp:cNvPr id="0" name=""/>
        <dsp:cNvSpPr/>
      </dsp:nvSpPr>
      <dsp:spPr>
        <a:xfrm>
          <a:off x="5296331" y="4473576"/>
          <a:ext cx="1608740" cy="790847"/>
        </a:xfrm>
        <a:prstGeom prst="flowChartDocument">
          <a:avLst/>
        </a:prstGeom>
        <a:solidFill>
          <a:schemeClr val="accent5">
            <a:hueOff val="-3151434"/>
            <a:satOff val="-4383"/>
            <a:lumOff val="-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7.Guarantors of Loans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Palatino Linotype" panose="02040502050505030304" pitchFamily="18" charset="0"/>
            </a:rPr>
            <a:t>(to be provided by farmers)</a:t>
          </a:r>
          <a:endParaRPr lang="en-US" sz="1000" kern="1200" dirty="0">
            <a:latin typeface="Palatino Linotype" panose="02040502050505030304" pitchFamily="18" charset="0"/>
          </a:endParaRPr>
        </a:p>
      </dsp:txBody>
      <dsp:txXfrm>
        <a:off x="5296331" y="4473576"/>
        <a:ext cx="1608740" cy="634215"/>
      </dsp:txXfrm>
    </dsp:sp>
    <dsp:sp modelId="{756E85B8-3B83-413D-93E9-3D9EA9592F86}">
      <dsp:nvSpPr>
        <dsp:cNvPr id="0" name=""/>
        <dsp:cNvSpPr/>
      </dsp:nvSpPr>
      <dsp:spPr>
        <a:xfrm>
          <a:off x="3887913" y="5207464"/>
          <a:ext cx="1307866" cy="606995"/>
        </a:xfrm>
        <a:prstGeom prst="flowChartDocumen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8.Finalization of documents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3887913" y="5207464"/>
        <a:ext cx="1307866" cy="486776"/>
      </dsp:txXfrm>
    </dsp:sp>
    <dsp:sp modelId="{FB944F90-6B23-43EF-A2C3-4A59E6748100}">
      <dsp:nvSpPr>
        <dsp:cNvPr id="0" name=""/>
        <dsp:cNvSpPr/>
      </dsp:nvSpPr>
      <dsp:spPr>
        <a:xfrm>
          <a:off x="2297421" y="5158145"/>
          <a:ext cx="1367914" cy="705635"/>
        </a:xfrm>
        <a:prstGeom prst="flowChartDocument">
          <a:avLst/>
        </a:prstGeom>
        <a:solidFill>
          <a:schemeClr val="accent5">
            <a:hueOff val="-4201912"/>
            <a:satOff val="-5845"/>
            <a:lumOff val="-22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9. Loan Approved by </a:t>
          </a:r>
          <a:r>
            <a:rPr lang="en-US" sz="1000" kern="1200" dirty="0" smtClean="0">
              <a:latin typeface="Palatino Linotype" panose="02040502050505030304" pitchFamily="18" charset="0"/>
            </a:rPr>
            <a:t>Loan Approval Committee</a:t>
          </a:r>
          <a:endParaRPr lang="en-US" sz="1000" kern="1200" dirty="0">
            <a:latin typeface="Palatino Linotype" panose="02040502050505030304" pitchFamily="18" charset="0"/>
          </a:endParaRPr>
        </a:p>
      </dsp:txBody>
      <dsp:txXfrm>
        <a:off x="2297421" y="5158145"/>
        <a:ext cx="1367914" cy="565880"/>
      </dsp:txXfrm>
    </dsp:sp>
    <dsp:sp modelId="{F3F80927-ECE7-4FF4-9196-95EDCB725E42}">
      <dsp:nvSpPr>
        <dsp:cNvPr id="0" name=""/>
        <dsp:cNvSpPr/>
      </dsp:nvSpPr>
      <dsp:spPr>
        <a:xfrm>
          <a:off x="833521" y="4679058"/>
          <a:ext cx="1407219" cy="619824"/>
        </a:xfrm>
        <a:prstGeom prst="flowChartDocument">
          <a:avLst/>
        </a:prstGeom>
        <a:solidFill>
          <a:schemeClr val="accent5">
            <a:hueOff val="-4727151"/>
            <a:satOff val="-6575"/>
            <a:lumOff val="-25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10.Final Approval from Agri. Dept.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833521" y="4679058"/>
        <a:ext cx="1407219" cy="497064"/>
      </dsp:txXfrm>
    </dsp:sp>
    <dsp:sp modelId="{39518A22-6050-4E53-9C3A-A37DA85D45F7}">
      <dsp:nvSpPr>
        <dsp:cNvPr id="0" name=""/>
        <dsp:cNvSpPr/>
      </dsp:nvSpPr>
      <dsp:spPr>
        <a:xfrm>
          <a:off x="437890" y="3758553"/>
          <a:ext cx="1245174" cy="641578"/>
        </a:xfrm>
        <a:prstGeom prst="flowChartDocument">
          <a:avLst/>
        </a:prstGeom>
        <a:solidFill>
          <a:schemeClr val="accent5">
            <a:hueOff val="-5252390"/>
            <a:satOff val="-7306"/>
            <a:lumOff val="-28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Palatino Linotype" panose="02040502050505030304" pitchFamily="18" charset="0"/>
            </a:rPr>
            <a:t>11.Asaan Account</a:t>
          </a:r>
        </a:p>
      </dsp:txBody>
      <dsp:txXfrm>
        <a:off x="437890" y="3758553"/>
        <a:ext cx="1245174" cy="514510"/>
      </dsp:txXfrm>
    </dsp:sp>
    <dsp:sp modelId="{79846ADF-64D7-4348-BE86-4C2FB14DB99B}">
      <dsp:nvSpPr>
        <dsp:cNvPr id="0" name=""/>
        <dsp:cNvSpPr/>
      </dsp:nvSpPr>
      <dsp:spPr>
        <a:xfrm>
          <a:off x="373319" y="2883432"/>
          <a:ext cx="1365769" cy="674600"/>
        </a:xfrm>
        <a:prstGeom prst="flowChartDocument">
          <a:avLst/>
        </a:prstGeom>
        <a:solidFill>
          <a:schemeClr val="accent5">
            <a:hueOff val="-5777628"/>
            <a:satOff val="-8036"/>
            <a:lumOff val="-30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Palatino Linotype" panose="02040502050505030304" pitchFamily="18" charset="0"/>
            </a:rPr>
            <a:t>12.Smart phones and mobile wallets</a:t>
          </a:r>
        </a:p>
      </dsp:txBody>
      <dsp:txXfrm>
        <a:off x="373319" y="2883432"/>
        <a:ext cx="1365769" cy="540992"/>
      </dsp:txXfrm>
    </dsp:sp>
    <dsp:sp modelId="{04CBACD0-A8D7-49C5-BB72-8F25B057ED5D}">
      <dsp:nvSpPr>
        <dsp:cNvPr id="0" name=""/>
        <dsp:cNvSpPr/>
      </dsp:nvSpPr>
      <dsp:spPr>
        <a:xfrm>
          <a:off x="475166" y="1962333"/>
          <a:ext cx="1664718" cy="609998"/>
        </a:xfrm>
        <a:prstGeom prst="flowChartDocumen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Palatino Linotype" panose="02040502050505030304" pitchFamily="18" charset="0"/>
            </a:rPr>
            <a:t>13. Social guidance &amp; paper </a:t>
          </a:r>
          <a:r>
            <a:rPr lang="en-US" sz="1100" kern="1200" dirty="0" smtClean="0">
              <a:latin typeface="Palatino Linotype" panose="02040502050505030304" pitchFamily="18" charset="0"/>
            </a:rPr>
            <a:t>Disbursement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475166" y="1962333"/>
        <a:ext cx="1664718" cy="489185"/>
      </dsp:txXfrm>
    </dsp:sp>
    <dsp:sp modelId="{4E1DC3A5-B291-4681-906A-EEDF7FB3A405}">
      <dsp:nvSpPr>
        <dsp:cNvPr id="0" name=""/>
        <dsp:cNvSpPr/>
      </dsp:nvSpPr>
      <dsp:spPr>
        <a:xfrm>
          <a:off x="840993" y="1100712"/>
          <a:ext cx="1385278" cy="567456"/>
        </a:xfrm>
        <a:prstGeom prst="flowChartDocument">
          <a:avLst/>
        </a:prstGeom>
        <a:solidFill>
          <a:schemeClr val="accent5">
            <a:hueOff val="-6828106"/>
            <a:satOff val="-9497"/>
            <a:lumOff val="-36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14.Regular visits of field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840993" y="1100712"/>
        <a:ext cx="1385278" cy="455068"/>
      </dsp:txXfrm>
    </dsp:sp>
    <dsp:sp modelId="{8D22AB14-D0C0-4B40-84D6-5A3E29DD6B3B}">
      <dsp:nvSpPr>
        <dsp:cNvPr id="0" name=""/>
        <dsp:cNvSpPr/>
      </dsp:nvSpPr>
      <dsp:spPr>
        <a:xfrm>
          <a:off x="2088396" y="303383"/>
          <a:ext cx="1065527" cy="478854"/>
        </a:xfrm>
        <a:prstGeom prst="flowChartDocumen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15.Recoevry of Loan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2088396" y="303383"/>
        <a:ext cx="1065527" cy="38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11/14/2016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11/14/2016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3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-303600"/>
            <a:ext cx="2133600" cy="21034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3581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Interest </a:t>
            </a:r>
            <a:r>
              <a:rPr lang="en-US" b="1" dirty="0"/>
              <a:t>Free Agriculture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E-Credit Scheme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BY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Dr. Amjad Saqib</a:t>
            </a:r>
            <a:br>
              <a:rPr lang="en-US" sz="3600" dirty="0" smtClean="0"/>
            </a:br>
            <a:r>
              <a:rPr lang="en-US" sz="3600" dirty="0" smtClean="0"/>
              <a:t>08-11-2016</a:t>
            </a:r>
            <a:endParaRPr lang="en-US" sz="3600" dirty="0"/>
          </a:p>
        </p:txBody>
      </p:sp>
      <p:pic>
        <p:nvPicPr>
          <p:cNvPr id="10" name="Picture 9" descr="C:\Users\Fahad\Downloads\index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 bwMode="auto">
          <a:xfrm>
            <a:off x="228600" y="-13855"/>
            <a:ext cx="2590800" cy="1912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914400" y="1600200"/>
            <a:ext cx="7315200" cy="2590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0599" y="586901"/>
            <a:ext cx="7467602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Salient Features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5105400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n-US" sz="2400" dirty="0"/>
              <a:t>First ever interest free loans </a:t>
            </a:r>
            <a:r>
              <a:rPr lang="en-US" sz="2400" dirty="0" smtClean="0"/>
              <a:t>projects </a:t>
            </a:r>
            <a:r>
              <a:rPr lang="en-US" sz="2400" dirty="0"/>
              <a:t>on such scale.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/>
              <a:t>Loan size ranges from </a:t>
            </a:r>
            <a:r>
              <a:rPr lang="en-US" sz="2400" dirty="0" err="1"/>
              <a:t>Rs</a:t>
            </a:r>
            <a:r>
              <a:rPr lang="en-US" sz="2400" dirty="0"/>
              <a:t>. 10,000 to </a:t>
            </a:r>
            <a:r>
              <a:rPr lang="en-US" sz="2400" dirty="0" err="1"/>
              <a:t>Rs</a:t>
            </a:r>
            <a:r>
              <a:rPr lang="en-US" sz="2400" dirty="0"/>
              <a:t>. 50,000.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/>
              <a:t>Loans are given for businesses and setting small enterprise only.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/>
              <a:t>Graduates of PVTC, TEVTA and technical/vocational institutions are preferred.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/>
              <a:t>Loans are disbursed in mosques/church to ensure transparency and participation.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/>
              <a:t>There is no mark-up or interest on these loans.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/>
              <a:t>Loans are disbursed in </a:t>
            </a:r>
            <a:r>
              <a:rPr lang="en-US" sz="2400" dirty="0" smtClean="0"/>
              <a:t>450 </a:t>
            </a:r>
            <a:r>
              <a:rPr lang="en-US" sz="2400" dirty="0"/>
              <a:t>locations of </a:t>
            </a:r>
            <a:r>
              <a:rPr lang="en-US" sz="2400" dirty="0" smtClean="0"/>
              <a:t>60 </a:t>
            </a:r>
            <a:r>
              <a:rPr lang="en-US" sz="2400" dirty="0"/>
              <a:t>districts of the province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202474"/>
            <a:ext cx="8506697" cy="1103236"/>
            <a:chOff x="381000" y="110329"/>
            <a:chExt cx="8506697" cy="11032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0" y="110329"/>
              <a:ext cx="1039097" cy="1103236"/>
            </a:xfrm>
            <a:prstGeom prst="rect">
              <a:avLst/>
            </a:prstGeom>
          </p:spPr>
        </p:pic>
        <p:pic>
          <p:nvPicPr>
            <p:cNvPr id="9" name="Picture 8" descr="C:\Users\Fahad\Downloads\index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28"/>
            <a:stretch/>
          </p:blipFill>
          <p:spPr bwMode="auto">
            <a:xfrm>
              <a:off x="381000" y="192164"/>
              <a:ext cx="1295400" cy="9395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63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0599" y="586901"/>
            <a:ext cx="7467602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Salient Features</a:t>
            </a:r>
            <a:br>
              <a:rPr lang="en-US" b="1" dirty="0"/>
            </a:br>
            <a:endParaRPr lang="en-US" sz="2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5105400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/>
              <a:t>Loans are given after due scrutiny and appraisal according to an eligibility criterion, on first come first serve basis.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/>
              <a:t>More than </a:t>
            </a:r>
            <a:r>
              <a:rPr lang="en-US" sz="2400" dirty="0" smtClean="0"/>
              <a:t>1,400,000 </a:t>
            </a:r>
            <a:r>
              <a:rPr lang="en-US" sz="2400" dirty="0"/>
              <a:t>loans have been disbursed so far.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/>
              <a:t>This is the largest interest free small loans scheme in Pakistan jointly ventured by a Government agency and a civil society organization.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/>
              <a:t>Total funds released so far: </a:t>
            </a:r>
            <a:r>
              <a:rPr lang="en-US" sz="2400" dirty="0" err="1"/>
              <a:t>Rs</a:t>
            </a:r>
            <a:r>
              <a:rPr lang="en-US" sz="2400" dirty="0"/>
              <a:t>. </a:t>
            </a:r>
            <a:r>
              <a:rPr lang="en-US" sz="2400" dirty="0" smtClean="0"/>
              <a:t>10 </a:t>
            </a:r>
            <a:r>
              <a:rPr lang="en-US" sz="2400" dirty="0"/>
              <a:t>billion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202474"/>
            <a:ext cx="8506697" cy="1103236"/>
            <a:chOff x="381000" y="110329"/>
            <a:chExt cx="8506697" cy="11032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0" y="110329"/>
              <a:ext cx="1039097" cy="1103236"/>
            </a:xfrm>
            <a:prstGeom prst="rect">
              <a:avLst/>
            </a:prstGeom>
          </p:spPr>
        </p:pic>
        <p:pic>
          <p:nvPicPr>
            <p:cNvPr id="9" name="Picture 8" descr="C:\Users\Fahad\Downloads\index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28"/>
            <a:stretch/>
          </p:blipFill>
          <p:spPr bwMode="auto">
            <a:xfrm>
              <a:off x="381000" y="192164"/>
              <a:ext cx="1295400" cy="9395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41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22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Progress Report of </a:t>
            </a:r>
            <a:br>
              <a:rPr lang="en-US" sz="3600" b="1" dirty="0" smtClean="0"/>
            </a:br>
            <a:r>
              <a:rPr lang="en-US" sz="3600" b="1" dirty="0" smtClean="0"/>
              <a:t>CMSES- Punjab</a:t>
            </a:r>
            <a:endParaRPr lang="en-US" sz="36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853115"/>
              </p:ext>
            </p:extLst>
          </p:nvPr>
        </p:nvGraphicFramePr>
        <p:xfrm>
          <a:off x="158750" y="1831975"/>
          <a:ext cx="8826500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Worksheet" r:id="rId3" imgW="6029536" imgH="3276766" progId="Excel.Sheet.12">
                  <p:embed/>
                </p:oleObj>
              </mc:Choice>
              <mc:Fallback>
                <p:oleObj name="Worksheet" r:id="rId3" imgW="6029536" imgH="32767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" y="1831975"/>
                        <a:ext cx="8826500" cy="479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561" y="196135"/>
            <a:ext cx="1281544" cy="13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67" y="533400"/>
            <a:ext cx="2026462" cy="1943980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644236" y="2762690"/>
            <a:ext cx="7772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/>
              <a:t>Akhuwat Branches</a:t>
            </a:r>
            <a:endParaRPr lang="en-US" sz="5400" b="1" dirty="0"/>
          </a:p>
        </p:txBody>
      </p:sp>
      <p:sp>
        <p:nvSpPr>
          <p:cNvPr id="6" name="Horizontal Scroll 5"/>
          <p:cNvSpPr/>
          <p:nvPr/>
        </p:nvSpPr>
        <p:spPr>
          <a:xfrm>
            <a:off x="762000" y="2590800"/>
            <a:ext cx="7620000" cy="1981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Akhuwat PC Area.Acct\Desktop\Pics Multan\rajanpur area piccssss\DSC051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135495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Picture of  Rajanpur Branch, Rajanpur</a:t>
            </a:r>
          </a:p>
        </p:txBody>
      </p:sp>
    </p:spTree>
    <p:extLst>
      <p:ext uri="{BB962C8B-B14F-4D97-AF65-F5344CB8AC3E}">
        <p14:creationId xmlns:p14="http://schemas.microsoft.com/office/powerpoint/2010/main" val="12879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:\Munir Sb\Pictures\BQB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830"/>
            <a:ext cx="9144000" cy="68311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6135495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Picture of  </a:t>
            </a:r>
            <a:r>
              <a:rPr lang="en-US" sz="2000" b="1" dirty="0" err="1" smtClean="0">
                <a:solidFill>
                  <a:schemeClr val="tx1"/>
                </a:solidFill>
              </a:rPr>
              <a:t>Bahwalpur</a:t>
            </a:r>
            <a:r>
              <a:rPr lang="en-US" sz="2000" b="1" dirty="0" smtClean="0">
                <a:solidFill>
                  <a:schemeClr val="tx1"/>
                </a:solidFill>
              </a:rPr>
              <a:t> Qasim Town Branch, Bahawalpur</a:t>
            </a:r>
          </a:p>
        </p:txBody>
      </p:sp>
    </p:spTree>
    <p:extLst>
      <p:ext uri="{BB962C8B-B14F-4D97-AF65-F5344CB8AC3E}">
        <p14:creationId xmlns:p14="http://schemas.microsoft.com/office/powerpoint/2010/main" val="41846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Munir Sb\Pictures\JH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025"/>
            <a:ext cx="9144000" cy="68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6135495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Picture of  </a:t>
            </a:r>
            <a:r>
              <a:rPr lang="en-US" sz="2000" b="1" dirty="0" err="1" smtClean="0">
                <a:solidFill>
                  <a:schemeClr val="tx1"/>
                </a:solidFill>
              </a:rPr>
              <a:t>Jahania</a:t>
            </a:r>
            <a:r>
              <a:rPr lang="en-US" sz="2000" b="1" dirty="0" smtClean="0">
                <a:solidFill>
                  <a:schemeClr val="tx1"/>
                </a:solidFill>
              </a:rPr>
              <a:t> Branch, </a:t>
            </a:r>
            <a:r>
              <a:rPr lang="en-US" sz="2000" b="1" dirty="0" err="1" smtClean="0">
                <a:solidFill>
                  <a:schemeClr val="tx1"/>
                </a:solidFill>
              </a:rPr>
              <a:t>Khanewal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SC040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65"/>
            <a:ext cx="91440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135495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Picture of  D.G Khan Branch</a:t>
            </a:r>
          </a:p>
        </p:txBody>
      </p:sp>
    </p:spTree>
    <p:extLst>
      <p:ext uri="{BB962C8B-B14F-4D97-AF65-F5344CB8AC3E}">
        <p14:creationId xmlns:p14="http://schemas.microsoft.com/office/powerpoint/2010/main" val="32871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67" y="533400"/>
            <a:ext cx="2026462" cy="1943980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644236" y="2762690"/>
            <a:ext cx="7772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/>
              <a:t>Beneficiaries of Akhuwat</a:t>
            </a:r>
            <a:endParaRPr lang="en-US" sz="5400" b="1" dirty="0"/>
          </a:p>
        </p:txBody>
      </p:sp>
      <p:sp>
        <p:nvSpPr>
          <p:cNvPr id="6" name="Horizontal Scroll 5"/>
          <p:cNvSpPr/>
          <p:nvPr/>
        </p:nvSpPr>
        <p:spPr>
          <a:xfrm>
            <a:off x="762000" y="2590800"/>
            <a:ext cx="7620000" cy="1981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7709" y="264012"/>
            <a:ext cx="82296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Bicycle Repair</a:t>
            </a:r>
          </a:p>
        </p:txBody>
      </p:sp>
      <p:pic>
        <p:nvPicPr>
          <p:cNvPr id="43011" name="Picture 2" descr="C:\Documents and Settings\bushra.fahad\My Documents\Akhuwat\Presentation to Chief Minister\DSC_0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9113838" cy="5495706"/>
          </a:xfrm>
        </p:spPr>
      </p:pic>
      <p:pic>
        <p:nvPicPr>
          <p:cNvPr id="430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260" y="76200"/>
            <a:ext cx="798378" cy="121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5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199" y="498181"/>
            <a:ext cx="9143538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Background of Project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905000"/>
            <a:ext cx="7938752" cy="4724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/>
              <a:t>The </a:t>
            </a:r>
            <a:r>
              <a:rPr lang="en-US" sz="3200" dirty="0"/>
              <a:t>Government of Punjab (</a:t>
            </a:r>
            <a:r>
              <a:rPr lang="en-US" sz="3200" dirty="0" err="1"/>
              <a:t>GoPb</a:t>
            </a:r>
            <a:r>
              <a:rPr lang="en-US" sz="3200" dirty="0"/>
              <a:t>) has taken an initiative to promote the wellbeing of </a:t>
            </a:r>
            <a:r>
              <a:rPr lang="en-US" sz="3200" dirty="0" smtClean="0"/>
              <a:t> </a:t>
            </a:r>
            <a:r>
              <a:rPr lang="en-US" sz="3200" dirty="0"/>
              <a:t>small </a:t>
            </a:r>
            <a:r>
              <a:rPr lang="en-US" sz="3200" dirty="0" smtClean="0"/>
              <a:t>farmers, having land holding up to 2.5 Acres, </a:t>
            </a:r>
            <a:r>
              <a:rPr lang="en-US" sz="3200" dirty="0"/>
              <a:t>through provision of interest </a:t>
            </a:r>
            <a:r>
              <a:rPr lang="en-US" sz="3200" dirty="0" smtClean="0"/>
              <a:t>free loans. </a:t>
            </a:r>
            <a:r>
              <a:rPr lang="en-US" sz="3200" dirty="0"/>
              <a:t>The objective of the </a:t>
            </a:r>
            <a:r>
              <a:rPr lang="en-US" sz="3200" b="1" i="1" dirty="0"/>
              <a:t>Interest Free Agriculture E-Credit Scheme</a:t>
            </a:r>
            <a:r>
              <a:rPr lang="en-US" sz="3200" dirty="0"/>
              <a:t> </a:t>
            </a:r>
            <a:r>
              <a:rPr lang="en-US" sz="3200" dirty="0" smtClean="0"/>
              <a:t>is to </a:t>
            </a:r>
            <a:r>
              <a:rPr lang="en-US" sz="3200" dirty="0"/>
              <a:t>increase the outreach of formal and digital financial services to ensure financial inclusion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0" y="228600"/>
            <a:ext cx="8506697" cy="1103236"/>
            <a:chOff x="381000" y="110329"/>
            <a:chExt cx="8506697" cy="11032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0" y="110329"/>
              <a:ext cx="1039097" cy="1103236"/>
            </a:xfrm>
            <a:prstGeom prst="rect">
              <a:avLst/>
            </a:prstGeom>
          </p:spPr>
        </p:pic>
        <p:pic>
          <p:nvPicPr>
            <p:cNvPr id="10" name="Picture 9" descr="C:\Users\Fahad\Downloads\index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28"/>
            <a:stretch/>
          </p:blipFill>
          <p:spPr bwMode="auto">
            <a:xfrm>
              <a:off x="381000" y="192164"/>
              <a:ext cx="1295400" cy="9395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451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9660" y="264012"/>
            <a:ext cx="82296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Sewing &amp; Tailoring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260" y="76200"/>
            <a:ext cx="798378" cy="121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3750"/>
          <a:stretch/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9660" y="340212"/>
            <a:ext cx="82296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Carpenter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260" y="76200"/>
            <a:ext cx="798378" cy="121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 r="523" b="16340"/>
          <a:stretch/>
        </p:blipFill>
        <p:spPr>
          <a:xfrm>
            <a:off x="0" y="1366224"/>
            <a:ext cx="9144000" cy="54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459" y="401330"/>
            <a:ext cx="8229600" cy="5635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Vegetable Stall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8132" name="Picture 4" descr="loane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50"/>
          <a:stretch/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260" y="76200"/>
            <a:ext cx="798378" cy="121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0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" y="454512"/>
            <a:ext cx="8229600" cy="609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260" y="76200"/>
            <a:ext cx="798378" cy="121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499"/>
          <a:stretch/>
        </p:blipFill>
        <p:spPr>
          <a:xfrm>
            <a:off x="0" y="150322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67" y="533400"/>
            <a:ext cx="2026462" cy="1943980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644236" y="2762690"/>
            <a:ext cx="7772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/>
              <a:t>Thank You</a:t>
            </a:r>
            <a:endParaRPr lang="en-US" sz="5400" b="1" dirty="0"/>
          </a:p>
        </p:txBody>
      </p:sp>
      <p:sp>
        <p:nvSpPr>
          <p:cNvPr id="6" name="Horizontal Scroll 5"/>
          <p:cNvSpPr/>
          <p:nvPr/>
        </p:nvSpPr>
        <p:spPr>
          <a:xfrm>
            <a:off x="762000" y="2590800"/>
            <a:ext cx="7620000" cy="1981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0599" y="586901"/>
            <a:ext cx="7467602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Salient Features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51054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 smtClean="0"/>
              <a:t>Available in all districts of Punjab.</a:t>
            </a:r>
          </a:p>
          <a:p>
            <a:pPr lvl="0">
              <a:lnSpc>
                <a:spcPct val="100000"/>
              </a:lnSpc>
            </a:pPr>
            <a:r>
              <a:rPr lang="en-US" sz="2400" dirty="0" smtClean="0"/>
              <a:t>Farmers having land holding of up to 2.5 acres.</a:t>
            </a:r>
          </a:p>
          <a:p>
            <a:pPr lvl="0">
              <a:lnSpc>
                <a:spcPct val="100000"/>
              </a:lnSpc>
            </a:pPr>
            <a:r>
              <a:rPr lang="en-US" sz="2400" dirty="0" smtClean="0"/>
              <a:t>Tenants and sharecroppers are also eligible for Interest Free Loans.</a:t>
            </a:r>
          </a:p>
          <a:p>
            <a:pPr lvl="0">
              <a:lnSpc>
                <a:spcPct val="100000"/>
              </a:lnSpc>
            </a:pPr>
            <a:r>
              <a:rPr lang="en-US" sz="2400" dirty="0" smtClean="0"/>
              <a:t>The applicant farmer/Tenant/share cropper should be the resident of same village where the land is located.</a:t>
            </a:r>
          </a:p>
          <a:p>
            <a:pPr lvl="0">
              <a:lnSpc>
                <a:spcPct val="100000"/>
              </a:lnSpc>
            </a:pPr>
            <a:r>
              <a:rPr lang="en-US" sz="2400" dirty="0" smtClean="0"/>
              <a:t>30%  farmers may have existing lending relations with financial institutions whereas 70 % would be fresh borrowers.</a:t>
            </a:r>
          </a:p>
          <a:p>
            <a:pPr lvl="0">
              <a:lnSpc>
                <a:spcPct val="100000"/>
              </a:lnSpc>
            </a:pPr>
            <a:r>
              <a:rPr lang="en-US" sz="2400" dirty="0" smtClean="0"/>
              <a:t>Service charges of SPO shall be borne by Government of Punjab. </a:t>
            </a:r>
          </a:p>
          <a:p>
            <a:pPr lvl="0">
              <a:lnSpc>
                <a:spcPct val="100000"/>
              </a:lnSpc>
            </a:pPr>
            <a:r>
              <a:rPr lang="en-US" sz="2400" dirty="0" smtClean="0"/>
              <a:t>Loans will be awarded on social or personal guarantees.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202474"/>
            <a:ext cx="8506697" cy="1103236"/>
            <a:chOff x="381000" y="110329"/>
            <a:chExt cx="8506697" cy="11032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0" y="110329"/>
              <a:ext cx="1039097" cy="1103236"/>
            </a:xfrm>
            <a:prstGeom prst="rect">
              <a:avLst/>
            </a:prstGeom>
          </p:spPr>
        </p:pic>
        <p:pic>
          <p:nvPicPr>
            <p:cNvPr id="9" name="Picture 8" descr="C:\Users\Fahad\Downloads\index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28"/>
            <a:stretch/>
          </p:blipFill>
          <p:spPr bwMode="auto">
            <a:xfrm>
              <a:off x="381000" y="192164"/>
              <a:ext cx="1295400" cy="9395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8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228600"/>
            <a:ext cx="8506697" cy="1103236"/>
            <a:chOff x="381000" y="110329"/>
            <a:chExt cx="8506697" cy="11032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0" y="110329"/>
              <a:ext cx="1039097" cy="1103236"/>
            </a:xfrm>
            <a:prstGeom prst="rect">
              <a:avLst/>
            </a:prstGeom>
          </p:spPr>
        </p:pic>
        <p:pic>
          <p:nvPicPr>
            <p:cNvPr id="11" name="Picture 10" descr="C:\Users\Fahad\Downloads\index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28"/>
            <a:stretch/>
          </p:blipFill>
          <p:spPr bwMode="auto">
            <a:xfrm>
              <a:off x="381000" y="192164"/>
              <a:ext cx="1295400" cy="9395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Title 3"/>
          <p:cNvSpPr txBox="1">
            <a:spLocks/>
          </p:cNvSpPr>
          <p:nvPr/>
        </p:nvSpPr>
        <p:spPr>
          <a:xfrm>
            <a:off x="685800" y="2057400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Loan Process </a:t>
            </a:r>
          </a:p>
          <a:p>
            <a:pPr algn="ctr"/>
            <a:r>
              <a:rPr lang="en-US" sz="5400" b="1" dirty="0"/>
              <a:t>for </a:t>
            </a:r>
          </a:p>
          <a:p>
            <a:pPr algn="ctr"/>
            <a:r>
              <a:rPr lang="en-US" sz="5400" b="1" dirty="0" err="1"/>
              <a:t>Agri</a:t>
            </a:r>
            <a:r>
              <a:rPr lang="en-US" sz="5400" b="1" dirty="0"/>
              <a:t> E-Credit </a:t>
            </a:r>
            <a:r>
              <a:rPr lang="en-US" sz="5400" b="1" dirty="0" smtClean="0"/>
              <a:t>Scheme</a:t>
            </a:r>
            <a:endParaRPr lang="en-US" sz="5400" b="1" dirty="0"/>
          </a:p>
        </p:txBody>
      </p:sp>
      <p:sp>
        <p:nvSpPr>
          <p:cNvPr id="6" name="Horizontal Scroll 5"/>
          <p:cNvSpPr/>
          <p:nvPr/>
        </p:nvSpPr>
        <p:spPr>
          <a:xfrm>
            <a:off x="685800" y="1600200"/>
            <a:ext cx="7620000" cy="32766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228600"/>
            <a:ext cx="8506697" cy="1103236"/>
            <a:chOff x="381000" y="110329"/>
            <a:chExt cx="8506697" cy="11032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0" y="110329"/>
              <a:ext cx="1039097" cy="1103236"/>
            </a:xfrm>
            <a:prstGeom prst="rect">
              <a:avLst/>
            </a:prstGeom>
          </p:spPr>
        </p:pic>
        <p:pic>
          <p:nvPicPr>
            <p:cNvPr id="11" name="Picture 10" descr="C:\Users\Fahad\Downloads\index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28"/>
            <a:stretch/>
          </p:blipFill>
          <p:spPr bwMode="auto">
            <a:xfrm>
              <a:off x="381000" y="192164"/>
              <a:ext cx="1295400" cy="9395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33055670"/>
              </p:ext>
            </p:extLst>
          </p:nvPr>
        </p:nvGraphicFramePr>
        <p:xfrm>
          <a:off x="685800" y="591382"/>
          <a:ext cx="7543800" cy="58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 Box 5"/>
          <p:cNvSpPr txBox="1"/>
          <p:nvPr/>
        </p:nvSpPr>
        <p:spPr>
          <a:xfrm>
            <a:off x="3124200" y="2743200"/>
            <a:ext cx="2785110" cy="1998345"/>
          </a:xfrm>
          <a:prstGeom prst="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Loan Process for </a:t>
            </a:r>
            <a:endParaRPr lang="en-US" sz="11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Agri. E-Credit Scheme</a:t>
            </a:r>
            <a:endParaRPr lang="en-US" sz="11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228600"/>
            <a:ext cx="8506697" cy="1103236"/>
            <a:chOff x="381000" y="110329"/>
            <a:chExt cx="8506697" cy="11032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0" y="110329"/>
              <a:ext cx="1039097" cy="1103236"/>
            </a:xfrm>
            <a:prstGeom prst="rect">
              <a:avLst/>
            </a:prstGeom>
          </p:spPr>
        </p:pic>
        <p:pic>
          <p:nvPicPr>
            <p:cNvPr id="11" name="Picture 10" descr="C:\Users\Fahad\Downloads\index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28"/>
            <a:stretch/>
          </p:blipFill>
          <p:spPr bwMode="auto">
            <a:xfrm>
              <a:off x="381000" y="192164"/>
              <a:ext cx="1295400" cy="9395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Title 3"/>
          <p:cNvSpPr txBox="1">
            <a:spLocks/>
          </p:cNvSpPr>
          <p:nvPr/>
        </p:nvSpPr>
        <p:spPr>
          <a:xfrm>
            <a:off x="685800" y="2057400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/>
              <a:t>Funds Flow</a:t>
            </a:r>
          </a:p>
          <a:p>
            <a:pPr algn="ctr"/>
            <a:r>
              <a:rPr lang="en-US" sz="5400" b="1" dirty="0" smtClean="0"/>
              <a:t>for </a:t>
            </a:r>
          </a:p>
          <a:p>
            <a:pPr algn="ctr"/>
            <a:r>
              <a:rPr lang="en-US" sz="5400" b="1" dirty="0" err="1" smtClean="0"/>
              <a:t>Agri</a:t>
            </a:r>
            <a:r>
              <a:rPr lang="en-US" sz="5400" b="1" dirty="0" smtClean="0"/>
              <a:t> E-Credit Scheme</a:t>
            </a:r>
            <a:endParaRPr lang="en-US" sz="5400" b="1" dirty="0"/>
          </a:p>
        </p:txBody>
      </p:sp>
      <p:sp>
        <p:nvSpPr>
          <p:cNvPr id="6" name="Horizontal Scroll 5"/>
          <p:cNvSpPr/>
          <p:nvPr/>
        </p:nvSpPr>
        <p:spPr>
          <a:xfrm>
            <a:off x="685800" y="1600200"/>
            <a:ext cx="7620000" cy="32766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76200"/>
            <a:ext cx="9601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38544"/>
            <a:ext cx="9144000" cy="81030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Public Private Partnership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274" y="609600"/>
            <a:ext cx="2084126" cy="221277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457200" y="2822370"/>
            <a:ext cx="7924800" cy="1828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293096"/>
              </p:ext>
            </p:extLst>
          </p:nvPr>
        </p:nvGraphicFramePr>
        <p:xfrm>
          <a:off x="152399" y="1397883"/>
          <a:ext cx="8839202" cy="52315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9763">
                  <a:extLst>
                    <a:ext uri="{9D8B030D-6E8A-4147-A177-3AD203B41FA5}">
                      <a16:colId xmlns:a16="http://schemas.microsoft.com/office/drawing/2014/main" xmlns="" val="1331159845"/>
                    </a:ext>
                  </a:extLst>
                </a:gridCol>
                <a:gridCol w="3699837">
                  <a:extLst>
                    <a:ext uri="{9D8B030D-6E8A-4147-A177-3AD203B41FA5}">
                      <a16:colId xmlns:a16="http://schemas.microsoft.com/office/drawing/2014/main" xmlns="" val="208046546"/>
                    </a:ext>
                  </a:extLst>
                </a:gridCol>
                <a:gridCol w="1199606">
                  <a:extLst>
                    <a:ext uri="{9D8B030D-6E8A-4147-A177-3AD203B41FA5}">
                      <a16:colId xmlns:a16="http://schemas.microsoft.com/office/drawing/2014/main" xmlns="" val="168005448"/>
                    </a:ext>
                  </a:extLst>
                </a:gridCol>
                <a:gridCol w="1477411">
                  <a:extLst>
                    <a:ext uri="{9D8B030D-6E8A-4147-A177-3AD203B41FA5}">
                      <a16:colId xmlns:a16="http://schemas.microsoft.com/office/drawing/2014/main" xmlns="" val="2860622402"/>
                    </a:ext>
                  </a:extLst>
                </a:gridCol>
                <a:gridCol w="1742585">
                  <a:extLst>
                    <a:ext uri="{9D8B030D-6E8A-4147-A177-3AD203B41FA5}">
                      <a16:colId xmlns:a16="http://schemas.microsoft.com/office/drawing/2014/main" xmlns="" val="1049275940"/>
                    </a:ext>
                  </a:extLst>
                </a:gridCol>
              </a:tblGrid>
              <a:tr h="8137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Sr. 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Scheme</a:t>
                      </a:r>
                      <a:r>
                        <a:rPr lang="en-US" baseline="0" dirty="0" smtClean="0"/>
                        <a:t> Name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 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Funds Allocated $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Funds</a:t>
                      </a:r>
                      <a:r>
                        <a:rPr lang="en-US" baseline="0" dirty="0" smtClean="0"/>
                        <a:t> Received $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649306"/>
                  </a:ext>
                </a:extLst>
              </a:tr>
              <a:tr h="8137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Chief Minister’s Self Employment Scheme (CMSES-Punjab)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100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85.00 Billion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3911000"/>
                  </a:ext>
                </a:extLst>
              </a:tr>
              <a:tr h="813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Chief Minister’s Self Employment Scheme- </a:t>
                      </a:r>
                      <a:r>
                        <a:rPr lang="en-US" sz="1800" b="1" dirty="0" err="1" smtClean="0"/>
                        <a:t>Gilgit</a:t>
                      </a:r>
                      <a:r>
                        <a:rPr lang="en-US" sz="1800" b="1" dirty="0" smtClean="0"/>
                        <a:t> Baltistan (CMSES-GB)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r>
                        <a:rPr lang="en-US" baseline="0" dirty="0" smtClean="0"/>
                        <a:t>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3.85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3.85 Million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837445"/>
                  </a:ext>
                </a:extLst>
              </a:tr>
              <a:tr h="813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Prime Minister’s Interest Free Loan Scheme (PMIFL)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4.46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4.46 Million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652613"/>
                  </a:ext>
                </a:extLst>
              </a:tr>
              <a:tr h="8137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Governor KP Scheme for Federally Administrative Tribal Areas (FATA)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5.00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4.12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457955"/>
                  </a:ext>
                </a:extLst>
              </a:tr>
              <a:tr h="1162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Technical Educational and Vocational Training Authority (TEVTA) Interest</a:t>
                      </a:r>
                      <a:r>
                        <a:rPr lang="en-US" sz="1800" b="1" baseline="0" dirty="0" smtClean="0"/>
                        <a:t> Free Loan Scheme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5.00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5.00 Million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39396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" y="381000"/>
            <a:ext cx="9144000" cy="8103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Public Private Partnerships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056" y="1"/>
            <a:ext cx="1281544" cy="13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1C9EA2-3281-42E8-8199-7076EBA49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544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Worksheet</vt:lpstr>
      <vt:lpstr>      Interest Free Agriculture  E-Credit Scheme BY Dr. Amjad Saqib 08-11-2016</vt:lpstr>
      <vt:lpstr>Background of Project</vt:lpstr>
      <vt:lpstr>Salient Features</vt:lpstr>
      <vt:lpstr>PowerPoint Presentation</vt:lpstr>
      <vt:lpstr>PowerPoint Presentation</vt:lpstr>
      <vt:lpstr>PowerPoint Presentation</vt:lpstr>
      <vt:lpstr>PowerPoint Presentation</vt:lpstr>
      <vt:lpstr>Public Private Partnership</vt:lpstr>
      <vt:lpstr>PowerPoint Presentation</vt:lpstr>
      <vt:lpstr>Salient Features </vt:lpstr>
      <vt:lpstr>Salient Features </vt:lpstr>
      <vt:lpstr>Progress Report of  CMSES- Punjab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Bicycle Repair</vt:lpstr>
      <vt:lpstr>Sewing &amp; Tailoring</vt:lpstr>
      <vt:lpstr>Carpenter</vt:lpstr>
      <vt:lpstr>Vegetable Stall</vt:lpstr>
      <vt:lpstr>Production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2014-09-24T03:06:55Z</dcterms:created>
  <dcterms:modified xsi:type="dcterms:W3CDTF">2016-11-14T06:23:52Z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